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napToObjects="1">
      <p:cViewPr varScale="1">
        <p:scale>
          <a:sx n="82" d="100"/>
          <a:sy n="82" d="100"/>
        </p:scale>
        <p:origin x="1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3"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pic>
        <p:nvPicPr>
          <p:cNvPr id="14" name="Image" descr="Image"/>
          <p:cNvPicPr>
            <a:picLocks noChangeAspect="1"/>
          </p:cNvPicPr>
          <p:nvPr/>
        </p:nvPicPr>
        <p:blipFill>
          <a:blip r:embed="rId2"/>
          <a:stretch>
            <a:fillRect/>
          </a:stretch>
        </p:blipFill>
        <p:spPr>
          <a:xfrm>
            <a:off x="-8467" y="-16934"/>
            <a:ext cx="13049958" cy="9787468"/>
          </a:xfrm>
          <a:prstGeom prst="rect">
            <a:avLst/>
          </a:prstGeom>
          <a:ln w="12700">
            <a:miter lim="400000"/>
          </a:ln>
        </p:spPr>
      </p:pic>
      <p:pic>
        <p:nvPicPr>
          <p:cNvPr id="15" name="Image" descr="Image"/>
          <p:cNvPicPr>
            <a:picLocks noChangeAspect="1"/>
          </p:cNvPicPr>
          <p:nvPr/>
        </p:nvPicPr>
        <p:blipFill>
          <a:blip r:embed="rId3"/>
          <a:stretch>
            <a:fillRect/>
          </a:stretch>
        </p:blipFill>
        <p:spPr>
          <a:xfrm>
            <a:off x="4889500" y="6777566"/>
            <a:ext cx="3225800" cy="2159001"/>
          </a:xfrm>
          <a:prstGeom prst="rect">
            <a:avLst/>
          </a:prstGeom>
          <a:ln w="12700">
            <a:miter lim="400000"/>
          </a:ln>
        </p:spPr>
      </p:pic>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Johnny Appleseed"/>
          <p:cNvSpPr txBox="1">
            <a:spLocks noGrp="1"/>
          </p:cNvSpPr>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9" name="“Type a quote here.”"/>
          <p:cNvSpPr txBox="1">
            <a:spLocks noGrp="1"/>
          </p:cNvSpPr>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7" name="Image"/>
          <p:cNvSpPr>
            <a:spLocks noGrp="1"/>
          </p:cNvSpPr>
          <p:nvPr>
            <p:ph type="pic" idx="21"/>
          </p:nvPr>
        </p:nvSpPr>
        <p:spPr>
          <a:xfrm>
            <a:off x="-812800" y="0"/>
            <a:ext cx="15232066" cy="10160000"/>
          </a:xfrm>
          <a:prstGeom prst="rect">
            <a:avLst/>
          </a:prstGeom>
        </p:spPr>
        <p:txBody>
          <a:bodyPr lIns="91439" tIns="45719" rIns="91439" bIns="45719" anchor="t">
            <a:noAutofit/>
          </a:bodyPr>
          <a:lstStyle/>
          <a:p>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22" name="Title Text"/>
          <p:cNvSpPr txBox="1">
            <a:spLocks noGrp="1"/>
          </p:cNvSpPr>
          <p:nvPr>
            <p:ph type="title"/>
          </p:nvPr>
        </p:nvSpPr>
        <p:spPr>
          <a:prstGeom prst="rect">
            <a:avLst/>
          </a:prstGeom>
        </p:spPr>
        <p:txBody>
          <a:bodyPr/>
          <a:lstStyle>
            <a:lvl1pPr>
              <a:defRPr sz="5000"/>
            </a:lvl1pPr>
          </a:lstStyle>
          <a:p>
            <a:r>
              <a:t>Title Text</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30" name="Slide Number"/>
          <p:cNvSpPr txBox="1">
            <a:spLocks noGrp="1"/>
          </p:cNvSpPr>
          <p:nvPr>
            <p:ph type="sldNum" sz="quarter" idx="2"/>
          </p:nvPr>
        </p:nvSpPr>
        <p:spPr>
          <a:xfrm>
            <a:off x="6328884" y="9296400"/>
            <a:ext cx="340259" cy="342900"/>
          </a:xfrm>
          <a:prstGeom prst="rect">
            <a:avLst/>
          </a:prstGeom>
        </p:spPr>
        <p:txBody>
          <a:bodyPr/>
          <a:lstStyle>
            <a:lvl1pPr>
              <a:defRPr sz="1600"/>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37" name="Title Text"/>
          <p:cNvSpPr txBox="1">
            <a:spLocks noGrp="1"/>
          </p:cNvSpPr>
          <p:nvPr>
            <p:ph type="title"/>
          </p:nvPr>
        </p:nvSpPr>
        <p:spPr>
          <a:prstGeom prst="rect">
            <a:avLst/>
          </a:prstGeom>
        </p:spPr>
        <p:txBody>
          <a:bodyPr/>
          <a:lstStyle/>
          <a:p>
            <a:r>
              <a:t>Title Text</a:t>
            </a:r>
          </a:p>
        </p:txBody>
      </p:sp>
      <p:sp>
        <p:nvSpPr>
          <p:cNvPr id="1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46" name="Title Text"/>
          <p:cNvSpPr txBox="1">
            <a:spLocks noGrp="1"/>
          </p:cNvSpPr>
          <p:nvPr>
            <p:ph type="title"/>
          </p:nvPr>
        </p:nvSpPr>
        <p:spPr>
          <a:xfrm>
            <a:off x="1270000" y="254000"/>
            <a:ext cx="10464800" cy="2438400"/>
          </a:xfrm>
          <a:prstGeom prst="rect">
            <a:avLst/>
          </a:prstGeom>
        </p:spPr>
        <p:txBody>
          <a:bodyPr>
            <a:noAutofit/>
          </a:bodyPr>
          <a:lstStyle>
            <a:lvl1pPr>
              <a:defRPr sz="8400">
                <a:latin typeface="Gill Sans"/>
                <a:ea typeface="Gill Sans"/>
                <a:cs typeface="Gill Sans"/>
                <a:sym typeface="Gill Sans"/>
              </a:defRPr>
            </a:lvl1pPr>
          </a:lstStyle>
          <a:p>
            <a:r>
              <a:t>Title Text</a:t>
            </a:r>
          </a:p>
        </p:txBody>
      </p:sp>
      <p:sp>
        <p:nvSpPr>
          <p:cNvPr id="147" name="Body Level One…"/>
          <p:cNvSpPr txBox="1">
            <a:spLocks noGrp="1"/>
          </p:cNvSpPr>
          <p:nvPr>
            <p:ph type="body" idx="1"/>
          </p:nvPr>
        </p:nvSpPr>
        <p:spPr>
          <a:xfrm>
            <a:off x="1270000" y="2768600"/>
            <a:ext cx="10464800" cy="5715000"/>
          </a:xfrm>
          <a:prstGeom prst="rect">
            <a:avLst/>
          </a:prstGeom>
        </p:spPr>
        <p:txBody>
          <a:bodyPr>
            <a:noAutofit/>
          </a:bodyPr>
          <a:lstStyle>
            <a:lvl1pPr marL="889000" indent="-571500">
              <a:spcBef>
                <a:spcPts val="2400"/>
              </a:spcBef>
              <a:buSzPct val="171000"/>
              <a:defRPr sz="4200">
                <a:latin typeface="Gill Sans"/>
                <a:ea typeface="Gill Sans"/>
                <a:cs typeface="Gill Sans"/>
                <a:sym typeface="Gill Sans"/>
              </a:defRPr>
            </a:lvl1pPr>
            <a:lvl2pPr marL="1333500" indent="-571500">
              <a:spcBef>
                <a:spcPts val="2400"/>
              </a:spcBef>
              <a:buSzPct val="171000"/>
              <a:defRPr sz="4200">
                <a:latin typeface="Gill Sans"/>
                <a:ea typeface="Gill Sans"/>
                <a:cs typeface="Gill Sans"/>
                <a:sym typeface="Gill Sans"/>
              </a:defRPr>
            </a:lvl2pPr>
            <a:lvl3pPr marL="1778000" indent="-571500">
              <a:spcBef>
                <a:spcPts val="2400"/>
              </a:spcBef>
              <a:buSzPct val="171000"/>
              <a:defRPr sz="4200">
                <a:latin typeface="Gill Sans"/>
                <a:ea typeface="Gill Sans"/>
                <a:cs typeface="Gill Sans"/>
                <a:sym typeface="Gill Sans"/>
              </a:defRPr>
            </a:lvl3pPr>
            <a:lvl4pPr marL="2222500" indent="-571500">
              <a:spcBef>
                <a:spcPts val="2400"/>
              </a:spcBef>
              <a:buSzPct val="171000"/>
              <a:defRPr sz="4200">
                <a:latin typeface="Gill Sans"/>
                <a:ea typeface="Gill Sans"/>
                <a:cs typeface="Gill Sans"/>
                <a:sym typeface="Gill Sans"/>
              </a:defRPr>
            </a:lvl4pPr>
            <a:lvl5pPr marL="2667000" indent="-571500">
              <a:spcBef>
                <a:spcPts val="2400"/>
              </a:spcBef>
              <a:buSzPct val="171000"/>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48" name="Slide Number"/>
          <p:cNvSpPr txBox="1">
            <a:spLocks noGrp="1"/>
          </p:cNvSpPr>
          <p:nvPr>
            <p:ph type="sldNum" sz="quarter" idx="2"/>
          </p:nvPr>
        </p:nvSpPr>
        <p:spPr>
          <a:xfrm>
            <a:off x="6324600" y="9258300"/>
            <a:ext cx="342900" cy="368300"/>
          </a:xfrm>
          <a:prstGeom prst="rect">
            <a:avLst/>
          </a:prstGeom>
        </p:spPr>
        <p:txBody>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5" name="Title Text"/>
          <p:cNvSpPr txBox="1">
            <a:spLocks noGrp="1"/>
          </p:cNvSpPr>
          <p:nvPr>
            <p:ph type="title"/>
          </p:nvPr>
        </p:nvSpPr>
        <p:spPr>
          <a:prstGeom prst="rect">
            <a:avLst/>
          </a:prstGeom>
        </p:spPr>
        <p:txBody>
          <a:bodyPr/>
          <a:lstStyle/>
          <a:p>
            <a:r>
              <a:t>Title Text</a:t>
            </a:r>
          </a:p>
        </p:txBody>
      </p:sp>
      <p:sp>
        <p:nvSpPr>
          <p:cNvPr id="15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3"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4"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5"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pic>
        <p:nvPicPr>
          <p:cNvPr id="26" name="Image" descr="Image"/>
          <p:cNvPicPr>
            <a:picLocks noChangeAspect="1"/>
          </p:cNvPicPr>
          <p:nvPr/>
        </p:nvPicPr>
        <p:blipFill>
          <a:blip r:embed="rId2"/>
          <a:stretch>
            <a:fillRect/>
          </a:stretch>
        </p:blipFill>
        <p:spPr>
          <a:xfrm>
            <a:off x="0" y="9135250"/>
            <a:ext cx="13004800" cy="614117"/>
          </a:xfrm>
          <a:prstGeom prst="rect">
            <a:avLst/>
          </a:prstGeom>
          <a:ln w="12700">
            <a:miter lim="400000"/>
          </a:ln>
        </p:spPr>
      </p:pic>
      <p:sp>
        <p:nvSpPr>
          <p:cNvPr id="27"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4" name="Title Text"/>
          <p:cNvSpPr txBox="1">
            <a:spLocks noGrp="1"/>
          </p:cNvSpPr>
          <p:nvPr>
            <p:ph type="title"/>
          </p:nvPr>
        </p:nvSpPr>
        <p:spPr>
          <a:xfrm>
            <a:off x="1270000" y="3225800"/>
            <a:ext cx="10464800" cy="3302000"/>
          </a:xfrm>
          <a:prstGeom prst="rect">
            <a:avLst/>
          </a:prstGeom>
        </p:spPr>
        <p:txBody>
          <a:bodyPr/>
          <a:lstStyle/>
          <a:p>
            <a:r>
              <a:t>Title Text</a:t>
            </a:r>
          </a:p>
        </p:txBody>
      </p:sp>
      <p:pic>
        <p:nvPicPr>
          <p:cNvPr id="35" name="Image" descr="Image"/>
          <p:cNvPicPr>
            <a:picLocks noChangeAspect="1"/>
          </p:cNvPicPr>
          <p:nvPr/>
        </p:nvPicPr>
        <p:blipFill>
          <a:blip r:embed="rId2"/>
          <a:stretch>
            <a:fillRect/>
          </a:stretch>
        </p:blipFill>
        <p:spPr>
          <a:xfrm>
            <a:off x="-12505" y="-67468"/>
            <a:ext cx="13029810" cy="9888536"/>
          </a:xfrm>
          <a:prstGeom prst="rect">
            <a:avLst/>
          </a:prstGeom>
          <a:ln w="12700">
            <a:miter lim="400000"/>
          </a:ln>
        </p:spPr>
      </p:pic>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3" name="Image"/>
          <p:cNvSpPr>
            <a:spLocks noGrp="1"/>
          </p:cNvSpPr>
          <p:nvPr>
            <p:ph type="pic" idx="21"/>
          </p:nvPr>
        </p:nvSpPr>
        <p:spPr>
          <a:xfrm>
            <a:off x="2717800" y="635000"/>
            <a:ext cx="12357100" cy="8238067"/>
          </a:xfrm>
          <a:prstGeom prst="rect">
            <a:avLst/>
          </a:prstGeom>
        </p:spPr>
        <p:txBody>
          <a:bodyPr lIns="91439" tIns="45719" rIns="91439" bIns="45719" anchor="t">
            <a:noAutofit/>
          </a:bodyPr>
          <a:lstStyle/>
          <a:p>
            <a:endParaRPr/>
          </a:p>
        </p:txBody>
      </p:sp>
      <p:sp>
        <p:nvSpPr>
          <p:cNvPr id="44"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5"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1" name="Title Text"/>
          <p:cNvSpPr txBox="1">
            <a:spLocks noGrp="1"/>
          </p:cNvSpPr>
          <p:nvPr>
            <p:ph type="title"/>
          </p:nvPr>
        </p:nvSpPr>
        <p:spPr>
          <a:prstGeom prst="rect">
            <a:avLst/>
          </a:prstGeom>
        </p:spPr>
        <p:txBody>
          <a:bodyPr/>
          <a:lstStyle/>
          <a:p>
            <a:r>
              <a:t>Title Text</a:t>
            </a:r>
          </a:p>
        </p:txBody>
      </p:sp>
      <p:sp>
        <p:nvSpPr>
          <p:cNvPr id="6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0" name="Image"/>
          <p:cNvSpPr>
            <a:spLocks noGrp="1"/>
          </p:cNvSpPr>
          <p:nvPr>
            <p:ph type="pic" idx="21"/>
          </p:nvPr>
        </p:nvSpPr>
        <p:spPr>
          <a:xfrm>
            <a:off x="4533900" y="2603500"/>
            <a:ext cx="9429750" cy="6286500"/>
          </a:xfrm>
          <a:prstGeom prst="rect">
            <a:avLst/>
          </a:prstGeom>
        </p:spPr>
        <p:txBody>
          <a:bodyPr lIns="91439" tIns="45719" rIns="91439" bIns="45719" anchor="t">
            <a:noAutofit/>
          </a:bodyPr>
          <a:lstStyle/>
          <a:p>
            <a:endParaRPr/>
          </a:p>
        </p:txBody>
      </p:sp>
      <p:sp>
        <p:nvSpPr>
          <p:cNvPr id="71" name="Title Text"/>
          <p:cNvSpPr txBox="1">
            <a:spLocks noGrp="1"/>
          </p:cNvSpPr>
          <p:nvPr>
            <p:ph type="title"/>
          </p:nvPr>
        </p:nvSpPr>
        <p:spPr>
          <a:prstGeom prst="rect">
            <a:avLst/>
          </a:prstGeom>
        </p:spPr>
        <p:txBody>
          <a:bodyPr/>
          <a:lstStyle/>
          <a:p>
            <a:r>
              <a:t>Title Text</a:t>
            </a:r>
          </a:p>
        </p:txBody>
      </p:sp>
      <p:sp>
        <p:nvSpPr>
          <p:cNvPr id="72"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8" name="Image"/>
          <p:cNvSpPr>
            <a:spLocks noGrp="1"/>
          </p:cNvSpPr>
          <p:nvPr>
            <p:ph type="pic" sz="quarter" idx="21"/>
          </p:nvPr>
        </p:nvSpPr>
        <p:spPr>
          <a:xfrm>
            <a:off x="6680200" y="5026947"/>
            <a:ext cx="6057901" cy="4040705"/>
          </a:xfrm>
          <a:prstGeom prst="rect">
            <a:avLst/>
          </a:prstGeom>
        </p:spPr>
        <p:txBody>
          <a:bodyPr lIns="91439" tIns="45719" rIns="91439" bIns="45719" anchor="t">
            <a:noAutofit/>
          </a:bodyPr>
          <a:lstStyle/>
          <a:p>
            <a:endParaRPr/>
          </a:p>
        </p:txBody>
      </p:sp>
      <p:sp>
        <p:nvSpPr>
          <p:cNvPr id="89" name="Image"/>
          <p:cNvSpPr>
            <a:spLocks noGrp="1"/>
          </p:cNvSpPr>
          <p:nvPr>
            <p:ph type="pic" sz="quarter" idx="22"/>
          </p:nvPr>
        </p:nvSpPr>
        <p:spPr>
          <a:xfrm>
            <a:off x="6502400" y="886747"/>
            <a:ext cx="5867400" cy="3911601"/>
          </a:xfrm>
          <a:prstGeom prst="rect">
            <a:avLst/>
          </a:prstGeom>
        </p:spPr>
        <p:txBody>
          <a:bodyPr lIns="91439" tIns="45719" rIns="91439" bIns="45719" anchor="t">
            <a:noAutofit/>
          </a:bodyPr>
          <a:lstStyle/>
          <a:p>
            <a:endParaRPr/>
          </a:p>
        </p:txBody>
      </p:sp>
      <p:sp>
        <p:nvSpPr>
          <p:cNvPr id="90" name="Image"/>
          <p:cNvSpPr>
            <a:spLocks noGrp="1"/>
          </p:cNvSpPr>
          <p:nvPr>
            <p:ph type="pic" idx="23"/>
          </p:nvPr>
        </p:nvSpPr>
        <p:spPr>
          <a:xfrm>
            <a:off x="-2374900" y="889000"/>
            <a:ext cx="11976100" cy="7984067"/>
          </a:xfrm>
          <a:prstGeom prst="rect">
            <a:avLst/>
          </a:prstGeom>
        </p:spPr>
        <p:txBody>
          <a:bodyPr lIns="91439" tIns="45719" rIns="91439" bIns="45719" anchor="t">
            <a:noAutofit/>
          </a:bodyPr>
          <a:lstStyle/>
          <a:p>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pic>
        <p:nvPicPr>
          <p:cNvPr id="3" name="Image" descr="Image"/>
          <p:cNvPicPr>
            <a:picLocks noChangeAspect="1"/>
          </p:cNvPicPr>
          <p:nvPr/>
        </p:nvPicPr>
        <p:blipFill>
          <a:blip r:embed="rId19"/>
          <a:stretch>
            <a:fillRect/>
          </a:stretch>
        </p:blipFill>
        <p:spPr>
          <a:xfrm>
            <a:off x="0" y="9147950"/>
            <a:ext cx="13004800" cy="614117"/>
          </a:xfrm>
          <a:prstGeom prst="rect">
            <a:avLst/>
          </a:prstGeom>
          <a:ln w="12700">
            <a:miter lim="400000"/>
          </a:ln>
        </p:spPr>
      </p:pic>
      <p:sp>
        <p:nvSpPr>
          <p:cNvPr id="4"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Introduction to data cleaning"/>
          <p:cNvSpPr txBox="1">
            <a:spLocks noGrp="1"/>
          </p:cNvSpPr>
          <p:nvPr>
            <p:ph type="ctrTitle"/>
          </p:nvPr>
        </p:nvSpPr>
        <p:spPr>
          <a:xfrm>
            <a:off x="1270000" y="2044700"/>
            <a:ext cx="10464800" cy="3302000"/>
          </a:xfrm>
          <a:prstGeom prst="rect">
            <a:avLst/>
          </a:prstGeom>
        </p:spPr>
        <p:txBody>
          <a:bodyPr/>
          <a:lstStyle/>
          <a:p>
            <a:r>
              <a:t>Introduction to data cleaning</a:t>
            </a:r>
          </a:p>
        </p:txBody>
      </p:sp>
      <p:sp>
        <p:nvSpPr>
          <p:cNvPr id="167" name="Amy Wesolowski…"/>
          <p:cNvSpPr txBox="1">
            <a:spLocks noGrp="1"/>
          </p:cNvSpPr>
          <p:nvPr>
            <p:ph type="subTitle" sz="quarter" idx="1"/>
          </p:nvPr>
        </p:nvSpPr>
        <p:spPr>
          <a:xfrm>
            <a:off x="1270000" y="5232400"/>
            <a:ext cx="10464800" cy="2031471"/>
          </a:xfrm>
          <a:prstGeom prst="rect">
            <a:avLst/>
          </a:prstGeom>
        </p:spPr>
        <p:txBody>
          <a:bodyPr/>
          <a:lstStyle/>
          <a:p>
            <a:r>
              <a:t>Amy Wesolowski</a:t>
            </a:r>
          </a:p>
          <a:p>
            <a:r>
              <a:t>Department of Epidemiology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pic>
        <p:nvPicPr>
          <p:cNvPr id="192" name="Screen Shot 2021-11-20 at 9.05.52 AM.png" descr="Screen Shot 2021-11-20 at 9.05.52 AM.png"/>
          <p:cNvPicPr>
            <a:picLocks noChangeAspect="1"/>
          </p:cNvPicPr>
          <p:nvPr/>
        </p:nvPicPr>
        <p:blipFill>
          <a:blip r:embed="rId2"/>
          <a:stretch>
            <a:fillRect/>
          </a:stretch>
        </p:blipFill>
        <p:spPr>
          <a:xfrm>
            <a:off x="3182735" y="402197"/>
            <a:ext cx="7277747" cy="8344314"/>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195" name="Let’s recap our steps:…"/>
          <p:cNvSpPr txBox="1"/>
          <p:nvPr/>
        </p:nvSpPr>
        <p:spPr>
          <a:xfrm>
            <a:off x="1270000" y="990599"/>
            <a:ext cx="10464800"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200" b="1">
                <a:latin typeface="Helvetica"/>
                <a:ea typeface="Helvetica"/>
                <a:cs typeface="Helvetica"/>
                <a:sym typeface="Helvetica"/>
              </a:defRPr>
            </a:pPr>
            <a:r>
              <a:t>Let’s recap our steps:</a:t>
            </a:r>
          </a:p>
          <a:p>
            <a:pPr>
              <a:defRPr sz="2400" b="1">
                <a:solidFill>
                  <a:schemeClr val="accent1"/>
                </a:solidFill>
                <a:latin typeface="Helvetica"/>
                <a:ea typeface="Helvetica"/>
                <a:cs typeface="Helvetica"/>
                <a:sym typeface="Helvetica"/>
              </a:defRPr>
            </a:pPr>
            <a:r>
              <a:rPr sz="3200"/>
              <a:t>Récapitulons nos étapes: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Data cleaning is the process of fixing or removing incorrect, corrupted, incorrectly formatted, duplicate, or incomplete data within a dataset. If data is incorrect, outcomes are unreliable, even though they may look correct. There is no one absolute way"/>
          <p:cNvSpPr txBox="1">
            <a:spLocks noGrp="1"/>
          </p:cNvSpPr>
          <p:nvPr>
            <p:ph type="body" idx="22"/>
          </p:nvPr>
        </p:nvSpPr>
        <p:spPr>
          <a:xfrm>
            <a:off x="1270000" y="1269145"/>
            <a:ext cx="10464800" cy="6362701"/>
          </a:xfrm>
          <a:prstGeom prst="rect">
            <a:avLst/>
          </a:prstGeom>
        </p:spPr>
        <p:txBody>
          <a:bodyPr/>
          <a:lstStyle/>
          <a:p>
            <a:pPr>
              <a:defRPr sz="2400"/>
            </a:pPr>
            <a:r>
              <a:t>Data cleaning is the process of fixing or removing incorrect, corrupted, incorrectly formatted, duplicate, or incomplete data within a dataset. If data is incorrect, outcomes are unreliable, even though they may look correct. There is no one absolute way to prescribe the exact steps in the data cleaning process because the processes will vary from dataset to dataset. But it is crucial to establish a framework for your data cleaning process so you know you are doing it the right way every time.</a:t>
            </a:r>
          </a:p>
          <a:p>
            <a:pPr>
              <a:defRPr sz="2400"/>
            </a:pPr>
            <a:endParaRPr/>
          </a:p>
          <a:p>
            <a:pPr>
              <a:defRPr sz="2400">
                <a:solidFill>
                  <a:schemeClr val="accent1"/>
                </a:solidFill>
              </a:defRPr>
            </a:pPr>
            <a:r>
              <a:t>Le nettoyage des données est le processus de correction ou de suppression des données incorrectes, corrompues, mal configurées, en double ou incomplètes dans un ensemble de données. Si les données sont incorrectes, les résultats ne seront pas fiables, même s'ils peuvent sembler correcte. Il n'existe pas de moyen absolu pour prescrire les étapes exactes du processus de nettoyage des données, car les processus varient d'un ensemble de données à l'autre. Mais il est crucial d'établir un cadre pour votre processus de nettoyage des données afin de savoir que vous le faites de la bonne manière à chaque fois.</a:t>
            </a:r>
          </a:p>
        </p:txBody>
      </p:sp>
      <p:sp>
        <p:nvSpPr>
          <p:cNvPr id="170" name="https://www.tableau.com/learn/articles/what-is-data-cleaning"/>
          <p:cNvSpPr txBox="1"/>
          <p:nvPr/>
        </p:nvSpPr>
        <p:spPr>
          <a:xfrm>
            <a:off x="3845038" y="8642257"/>
            <a:ext cx="5598465"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lvl1pPr>
          </a:lstStyle>
          <a:p>
            <a:r>
              <a:t>https://www.tableau.com/learn/articles/what-is-data-cleaning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What are the data cleaning steps:…"/>
          <p:cNvSpPr txBox="1"/>
          <p:nvPr/>
        </p:nvSpPr>
        <p:spPr>
          <a:xfrm>
            <a:off x="1270000" y="1547691"/>
            <a:ext cx="10464800" cy="548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200" b="1">
                <a:latin typeface="Helvetica"/>
                <a:ea typeface="Helvetica"/>
                <a:cs typeface="Helvetica"/>
                <a:sym typeface="Helvetica"/>
              </a:defRPr>
            </a:pPr>
            <a:r>
              <a:t>What are the data cleaning steps: </a:t>
            </a:r>
          </a:p>
          <a:p>
            <a:pPr>
              <a:defRPr sz="2400" b="1">
                <a:solidFill>
                  <a:schemeClr val="accent1"/>
                </a:solidFill>
                <a:latin typeface="Helvetica"/>
                <a:ea typeface="Helvetica"/>
                <a:cs typeface="Helvetica"/>
                <a:sym typeface="Helvetica"/>
              </a:defRPr>
            </a:pPr>
            <a:r>
              <a:rPr sz="3200"/>
              <a:t>Quelles sont les étapes de nettoyage des données:</a:t>
            </a:r>
            <a:br/>
            <a:endParaRPr/>
          </a:p>
          <a:p>
            <a:pPr marL="423333" indent="-423333" algn="l">
              <a:buSzPct val="100000"/>
              <a:buAutoNum type="arabicPeriod"/>
              <a:defRPr sz="2400"/>
            </a:pPr>
            <a:r>
              <a:t>Remove duplicate or irrelevant observations</a:t>
            </a:r>
          </a:p>
          <a:p>
            <a:pPr marL="423333" indent="-423333" algn="l">
              <a:buSzPct val="100000"/>
              <a:buAutoNum type="arabicPeriod"/>
              <a:defRPr sz="2400"/>
            </a:pPr>
            <a:r>
              <a:t>Fix structural errors</a:t>
            </a:r>
          </a:p>
          <a:p>
            <a:pPr marL="423333" indent="-423333" algn="l">
              <a:buSzPct val="100000"/>
              <a:buAutoNum type="arabicPeriod"/>
              <a:defRPr sz="2400"/>
            </a:pPr>
            <a:r>
              <a:t>Filter unwanted outliers</a:t>
            </a:r>
          </a:p>
          <a:p>
            <a:pPr marL="423333" indent="-423333" algn="l">
              <a:buSzPct val="100000"/>
              <a:buAutoNum type="arabicPeriod"/>
              <a:defRPr sz="2400"/>
            </a:pPr>
            <a:r>
              <a:t>Handle missing data</a:t>
            </a:r>
          </a:p>
          <a:p>
            <a:pPr marL="423333" indent="-423333" algn="l">
              <a:buSzPct val="100000"/>
              <a:buAutoNum type="arabicPeriod"/>
              <a:defRPr sz="2400"/>
            </a:pPr>
            <a:r>
              <a:t>Validate and quality assurance </a:t>
            </a:r>
          </a:p>
          <a:p>
            <a:pPr>
              <a:defRPr sz="2400"/>
            </a:pPr>
            <a:endParaRPr/>
          </a:p>
          <a:p>
            <a:pPr algn="l">
              <a:defRPr sz="2400">
                <a:solidFill>
                  <a:schemeClr val="accent1"/>
                </a:solidFill>
              </a:defRPr>
            </a:pPr>
            <a:r>
              <a:t>1. Supprimer les observations en double ou non pertinentes</a:t>
            </a:r>
          </a:p>
          <a:p>
            <a:pPr algn="l">
              <a:defRPr sz="2400">
                <a:solidFill>
                  <a:schemeClr val="accent1"/>
                </a:solidFill>
              </a:defRPr>
            </a:pPr>
            <a:r>
              <a:t>2. Corriger les erreurs structurelles</a:t>
            </a:r>
          </a:p>
          <a:p>
            <a:pPr algn="l">
              <a:defRPr sz="2400">
                <a:solidFill>
                  <a:schemeClr val="accent1"/>
                </a:solidFill>
              </a:defRPr>
            </a:pPr>
            <a:r>
              <a:t>3. Filtrer les valeurs aberrantes indésirables</a:t>
            </a:r>
          </a:p>
          <a:p>
            <a:pPr algn="l">
              <a:defRPr sz="2400">
                <a:solidFill>
                  <a:schemeClr val="accent1"/>
                </a:solidFill>
              </a:defRPr>
            </a:pPr>
            <a:r>
              <a:t>4. Gérer les données manquantes</a:t>
            </a:r>
          </a:p>
          <a:p>
            <a:pPr algn="l">
              <a:defRPr sz="2400">
                <a:solidFill>
                  <a:schemeClr val="accent1"/>
                </a:solidFill>
              </a:defRPr>
            </a:pPr>
            <a:r>
              <a:t>5. Validation et assurance de qualité</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Validate and Quality Assurance…"/>
          <p:cNvSpPr txBox="1"/>
          <p:nvPr/>
        </p:nvSpPr>
        <p:spPr>
          <a:xfrm>
            <a:off x="1270000" y="1244600"/>
            <a:ext cx="10464800" cy="673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400" b="1">
                <a:latin typeface="Helvetica"/>
                <a:ea typeface="Helvetica"/>
                <a:cs typeface="Helvetica"/>
                <a:sym typeface="Helvetica"/>
              </a:defRPr>
            </a:pPr>
            <a:r>
              <a:t>Validate and Quality Assurance</a:t>
            </a:r>
          </a:p>
          <a:p>
            <a:pPr algn="l">
              <a:defRPr sz="2400"/>
            </a:pPr>
            <a:endParaRPr/>
          </a:p>
          <a:p>
            <a:pPr algn="l">
              <a:defRPr sz="2400"/>
            </a:pPr>
            <a:r>
              <a:t>Do the data make sense?</a:t>
            </a:r>
          </a:p>
          <a:p>
            <a:pPr algn="l">
              <a:defRPr sz="2400"/>
            </a:pPr>
            <a:r>
              <a:t>What are some metrics we can use to determine if the data is ‘appropriate’? </a:t>
            </a:r>
          </a:p>
          <a:p>
            <a:pPr algn="l">
              <a:defRPr sz="2400"/>
            </a:pPr>
            <a:r>
              <a:t>What are you assumptions about how the data should be? Your hypotheses? Your theories?</a:t>
            </a:r>
          </a:p>
          <a:p>
            <a:pPr algn="l">
              <a:defRPr sz="2400"/>
            </a:pPr>
            <a:r>
              <a:t>Are there preliminary checks of the data should make? </a:t>
            </a:r>
          </a:p>
          <a:p>
            <a:pPr algn="l">
              <a:defRPr sz="2400"/>
            </a:pPr>
            <a:r>
              <a:t>Are there data quality issues? </a:t>
            </a:r>
          </a:p>
          <a:p>
            <a:pPr>
              <a:defRPr sz="2400"/>
            </a:pPr>
            <a:br/>
            <a:r>
              <a:rPr b="1">
                <a:solidFill>
                  <a:schemeClr val="accent1"/>
                </a:solidFill>
                <a:latin typeface="Helvetica"/>
                <a:ea typeface="Helvetica"/>
                <a:cs typeface="Helvetica"/>
                <a:sym typeface="Helvetica"/>
              </a:rPr>
              <a:t>Validation et Assurance Qualité</a:t>
            </a:r>
            <a:endParaRPr>
              <a:solidFill>
                <a:schemeClr val="accent1"/>
              </a:solidFill>
            </a:endParaRPr>
          </a:p>
          <a:p>
            <a:pPr algn="l">
              <a:defRPr sz="2400">
                <a:solidFill>
                  <a:schemeClr val="accent1"/>
                </a:solidFill>
              </a:defRPr>
            </a:pPr>
            <a:endParaRPr>
              <a:solidFill>
                <a:schemeClr val="accent1"/>
              </a:solidFill>
            </a:endParaRPr>
          </a:p>
          <a:p>
            <a:pPr algn="l">
              <a:defRPr sz="2400">
                <a:solidFill>
                  <a:schemeClr val="accent1"/>
                </a:solidFill>
              </a:defRPr>
            </a:pPr>
            <a:r>
              <a:t>Les données ont-elles un sens ?</a:t>
            </a:r>
          </a:p>
          <a:p>
            <a:pPr algn="l">
              <a:defRPr sz="2400">
                <a:solidFill>
                  <a:schemeClr val="accent1"/>
                </a:solidFill>
              </a:defRPr>
            </a:pPr>
            <a:r>
              <a:t>Quelles métriques pouvons-nous utiliser pour déterminer si les données sont « appropriées » ?</a:t>
            </a:r>
          </a:p>
          <a:p>
            <a:pPr algn="l">
              <a:defRPr sz="2400">
                <a:solidFill>
                  <a:schemeClr val="accent1"/>
                </a:solidFill>
              </a:defRPr>
            </a:pPr>
            <a:r>
              <a:t>Comment supposez vous que les données devraient être ? Quelles sont vos hypothèses ? Vos théories ?</a:t>
            </a:r>
          </a:p>
          <a:p>
            <a:pPr algn="l">
              <a:defRPr sz="2400">
                <a:solidFill>
                  <a:schemeClr val="accent1"/>
                </a:solidFill>
              </a:defRPr>
            </a:pPr>
            <a:r>
              <a:t>Y a-t-il des vérifications préliminaires des données à effectuer ?</a:t>
            </a:r>
          </a:p>
          <a:p>
            <a:pPr algn="l">
              <a:defRPr sz="2400">
                <a:solidFill>
                  <a:schemeClr val="accent1"/>
                </a:solidFill>
              </a:defRPr>
            </a:pPr>
            <a:r>
              <a:t>Y a-t-il des problèmes de qualité des données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Image" descr="Image"/>
          <p:cNvPicPr>
            <a:picLocks noChangeAspect="1"/>
          </p:cNvPicPr>
          <p:nvPr/>
        </p:nvPicPr>
        <p:blipFill>
          <a:blip r:embed="rId2"/>
          <a:stretch>
            <a:fillRect/>
          </a:stretch>
        </p:blipFill>
        <p:spPr>
          <a:xfrm>
            <a:off x="563111" y="11360"/>
            <a:ext cx="11878578" cy="8908934"/>
          </a:xfrm>
          <a:prstGeom prst="rect">
            <a:avLst/>
          </a:prstGeom>
          <a:ln w="12700">
            <a:miter lim="400000"/>
          </a:ln>
        </p:spPr>
      </p:pic>
      <p:sp>
        <p:nvSpPr>
          <p:cNvPr id="177" name="From day 1"/>
          <p:cNvSpPr txBox="1"/>
          <p:nvPr/>
        </p:nvSpPr>
        <p:spPr>
          <a:xfrm>
            <a:off x="9758352" y="8414077"/>
            <a:ext cx="1906170"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From day 1</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Image" descr="Image"/>
          <p:cNvPicPr>
            <a:picLocks noChangeAspect="1"/>
          </p:cNvPicPr>
          <p:nvPr/>
        </p:nvPicPr>
        <p:blipFill>
          <a:blip r:embed="rId2"/>
          <a:stretch>
            <a:fillRect/>
          </a:stretch>
        </p:blipFill>
        <p:spPr>
          <a:xfrm>
            <a:off x="423025" y="153231"/>
            <a:ext cx="11988416" cy="8991312"/>
          </a:xfrm>
          <a:prstGeom prst="rect">
            <a:avLst/>
          </a:prstGeom>
          <a:ln w="12700">
            <a:miter lim="400000"/>
          </a:ln>
        </p:spPr>
      </p:pic>
      <p:sp>
        <p:nvSpPr>
          <p:cNvPr id="180" name="From day 1"/>
          <p:cNvSpPr txBox="1"/>
          <p:nvPr/>
        </p:nvSpPr>
        <p:spPr>
          <a:xfrm>
            <a:off x="9758352" y="8414077"/>
            <a:ext cx="1906170"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From day 1</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Image" descr="Image"/>
          <p:cNvPicPr>
            <a:picLocks noChangeAspect="1"/>
          </p:cNvPicPr>
          <p:nvPr/>
        </p:nvPicPr>
        <p:blipFill>
          <a:blip r:embed="rId2"/>
          <a:stretch>
            <a:fillRect/>
          </a:stretch>
        </p:blipFill>
        <p:spPr>
          <a:xfrm>
            <a:off x="554887" y="64562"/>
            <a:ext cx="11895026" cy="8921269"/>
          </a:xfrm>
          <a:prstGeom prst="rect">
            <a:avLst/>
          </a:prstGeom>
          <a:ln w="12700">
            <a:miter lim="400000"/>
          </a:ln>
        </p:spPr>
      </p:pic>
      <p:sp>
        <p:nvSpPr>
          <p:cNvPr id="183" name="From day 1"/>
          <p:cNvSpPr txBox="1"/>
          <p:nvPr/>
        </p:nvSpPr>
        <p:spPr>
          <a:xfrm>
            <a:off x="9758352" y="8414077"/>
            <a:ext cx="1906170"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From day 1</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2"/>
          <a:stretch>
            <a:fillRect/>
          </a:stretch>
        </p:blipFill>
        <p:spPr>
          <a:xfrm>
            <a:off x="919572" y="312835"/>
            <a:ext cx="11270053" cy="8452540"/>
          </a:xfrm>
          <a:prstGeom prst="rect">
            <a:avLst/>
          </a:prstGeom>
          <a:ln w="12700">
            <a:miter lim="400000"/>
          </a:ln>
        </p:spPr>
      </p:pic>
      <p:sp>
        <p:nvSpPr>
          <p:cNvPr id="186" name="From day 1"/>
          <p:cNvSpPr txBox="1"/>
          <p:nvPr/>
        </p:nvSpPr>
        <p:spPr>
          <a:xfrm>
            <a:off x="9758352" y="8414077"/>
            <a:ext cx="1906170"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From day 1</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2"/>
          <a:stretch>
            <a:fillRect/>
          </a:stretch>
        </p:blipFill>
        <p:spPr>
          <a:xfrm>
            <a:off x="672335" y="295101"/>
            <a:ext cx="11660130" cy="8745099"/>
          </a:xfrm>
          <a:prstGeom prst="rect">
            <a:avLst/>
          </a:prstGeom>
          <a:ln w="12700">
            <a:miter lim="400000"/>
          </a:ln>
        </p:spPr>
      </p:pic>
      <p:sp>
        <p:nvSpPr>
          <p:cNvPr id="189" name="From day 1"/>
          <p:cNvSpPr txBox="1"/>
          <p:nvPr/>
        </p:nvSpPr>
        <p:spPr>
          <a:xfrm>
            <a:off x="9758352" y="8414077"/>
            <a:ext cx="1906170"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vl1pPr>
          </a:lstStyle>
          <a:p>
            <a:r>
              <a:t>From day 1</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440</Words>
  <Application>Microsoft Macintosh PowerPoint</Application>
  <PresentationFormat>Custom</PresentationFormat>
  <Paragraphs>43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Gill Sans</vt:lpstr>
      <vt:lpstr>Helvetica</vt:lpstr>
      <vt:lpstr>Helvetica Light</vt:lpstr>
      <vt:lpstr>Helvetica Neue</vt:lpstr>
      <vt:lpstr>White</vt:lpstr>
      <vt:lpstr>Introduction to 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cleaning</dc:title>
  <cp:lastModifiedBy>Amy Wesolowski</cp:lastModifiedBy>
  <cp:revision>1</cp:revision>
  <dcterms:modified xsi:type="dcterms:W3CDTF">2021-11-21T20:58:42Z</dcterms:modified>
</cp:coreProperties>
</file>